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58" r:id="rId2"/>
    <p:sldId id="288" r:id="rId3"/>
    <p:sldId id="301" r:id="rId4"/>
    <p:sldId id="267" r:id="rId5"/>
    <p:sldId id="273" r:id="rId6"/>
    <p:sldId id="329" r:id="rId7"/>
    <p:sldId id="330" r:id="rId8"/>
    <p:sldId id="331" r:id="rId9"/>
    <p:sldId id="332" r:id="rId10"/>
    <p:sldId id="333" r:id="rId11"/>
    <p:sldId id="334" r:id="rId12"/>
    <p:sldId id="319" r:id="rId13"/>
    <p:sldId id="326" r:id="rId14"/>
    <p:sldId id="323" r:id="rId15"/>
    <p:sldId id="320" r:id="rId16"/>
    <p:sldId id="321" r:id="rId17"/>
    <p:sldId id="277" r:id="rId18"/>
    <p:sldId id="335" r:id="rId19"/>
    <p:sldId id="328" r:id="rId20"/>
    <p:sldId id="327" r:id="rId21"/>
    <p:sldId id="336" r:id="rId22"/>
    <p:sldId id="262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2000505000000020004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FF"/>
    <a:srgbClr val="454F5B"/>
    <a:srgbClr val="FFCC66"/>
    <a:srgbClr val="0000FF"/>
    <a:srgbClr val="FFCC00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712" autoAdjust="0"/>
  </p:normalViewPr>
  <p:slideViewPr>
    <p:cSldViewPr snapToGrid="0">
      <p:cViewPr varScale="1">
        <p:scale>
          <a:sx n="89" d="100"/>
          <a:sy n="89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73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361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64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079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06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13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839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16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685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56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675807" y="2308996"/>
            <a:ext cx="5391150" cy="964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2000" b="1" dirty="0">
                <a:solidFill>
                  <a:schemeClr val="bg1"/>
                </a:solidFill>
              </a:rPr>
              <a:t>OakTruffle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</a:rPr>
              <a:t>Monitoramento de temperatura e umidade</a:t>
            </a:r>
            <a:endParaRPr lang="pt-BR" sz="1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675807" y="3592103"/>
            <a:ext cx="6665913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000" dirty="0">
                <a:solidFill>
                  <a:schemeClr val="bg1"/>
                </a:solidFill>
              </a:rPr>
              <a:t>Aperfeiçoamento no cultivo de trufas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7255907-B4DA-4FC2-85D5-30D3277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99" y="1126505"/>
            <a:ext cx="3887202" cy="86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4C975-27EA-4617-9A47-DADFB441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566466"/>
            <a:ext cx="7761600" cy="493500"/>
          </a:xfrm>
        </p:spPr>
        <p:txBody>
          <a:bodyPr/>
          <a:lstStyle/>
          <a:p>
            <a:r>
              <a:rPr lang="pt-BR" dirty="0"/>
              <a:t>BackLog / Sprints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F27E9-A6D4-4F44-9314-DEEFEC0F4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9653DF-9245-4D4B-B80F-F0B7D7486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13" y="1351869"/>
            <a:ext cx="3567224" cy="371556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A265EE9B-E3B6-4C76-A7F2-0BB34FE6C1B5}"/>
              </a:ext>
            </a:extLst>
          </p:cNvPr>
          <p:cNvSpPr txBox="1">
            <a:spLocks/>
          </p:cNvSpPr>
          <p:nvPr/>
        </p:nvSpPr>
        <p:spPr>
          <a:xfrm>
            <a:off x="5072667" y="3382449"/>
            <a:ext cx="3758458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Plano de ação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Documentação</a:t>
            </a:r>
          </a:p>
        </p:txBody>
      </p:sp>
    </p:spTree>
    <p:extLst>
      <p:ext uri="{BB962C8B-B14F-4D97-AF65-F5344CB8AC3E}">
        <p14:creationId xmlns:p14="http://schemas.microsoft.com/office/powerpoint/2010/main" val="387344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4C975-27EA-4617-9A47-DADFB441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566466"/>
            <a:ext cx="7761600" cy="493500"/>
          </a:xfrm>
        </p:spPr>
        <p:txBody>
          <a:bodyPr/>
          <a:lstStyle/>
          <a:p>
            <a:r>
              <a:rPr lang="pt-BR" dirty="0"/>
              <a:t>Gestão de riscos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F27E9-A6D4-4F44-9314-DEEFEC0F4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0983FBFC-C129-424F-933F-BDB21232D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24190"/>
              </p:ext>
            </p:extLst>
          </p:nvPr>
        </p:nvGraphicFramePr>
        <p:xfrm>
          <a:off x="823401" y="1343775"/>
          <a:ext cx="7650916" cy="3716499"/>
        </p:xfrm>
        <a:graphic>
          <a:graphicData uri="http://schemas.openxmlformats.org/drawingml/2006/table">
            <a:tbl>
              <a:tblPr>
                <a:tableStyleId>{BBB713A6-5156-4448-B144-822046962AE8}</a:tableStyleId>
              </a:tblPr>
              <a:tblGrid>
                <a:gridCol w="464571">
                  <a:extLst>
                    <a:ext uri="{9D8B030D-6E8A-4147-A177-3AD203B41FA5}">
                      <a16:colId xmlns:a16="http://schemas.microsoft.com/office/drawing/2014/main" val="924195176"/>
                    </a:ext>
                  </a:extLst>
                </a:gridCol>
                <a:gridCol w="1546153">
                  <a:extLst>
                    <a:ext uri="{9D8B030D-6E8A-4147-A177-3AD203B41FA5}">
                      <a16:colId xmlns:a16="http://schemas.microsoft.com/office/drawing/2014/main" val="2394770744"/>
                    </a:ext>
                  </a:extLst>
                </a:gridCol>
                <a:gridCol w="762189">
                  <a:extLst>
                    <a:ext uri="{9D8B030D-6E8A-4147-A177-3AD203B41FA5}">
                      <a16:colId xmlns:a16="http://schemas.microsoft.com/office/drawing/2014/main" val="2291180597"/>
                    </a:ext>
                  </a:extLst>
                </a:gridCol>
                <a:gridCol w="740412">
                  <a:extLst>
                    <a:ext uri="{9D8B030D-6E8A-4147-A177-3AD203B41FA5}">
                      <a16:colId xmlns:a16="http://schemas.microsoft.com/office/drawing/2014/main" val="3943801346"/>
                    </a:ext>
                  </a:extLst>
                </a:gridCol>
                <a:gridCol w="754929">
                  <a:extLst>
                    <a:ext uri="{9D8B030D-6E8A-4147-A177-3AD203B41FA5}">
                      <a16:colId xmlns:a16="http://schemas.microsoft.com/office/drawing/2014/main" val="3736938612"/>
                    </a:ext>
                  </a:extLst>
                </a:gridCol>
                <a:gridCol w="929143">
                  <a:extLst>
                    <a:ext uri="{9D8B030D-6E8A-4147-A177-3AD203B41FA5}">
                      <a16:colId xmlns:a16="http://schemas.microsoft.com/office/drawing/2014/main" val="643713413"/>
                    </a:ext>
                  </a:extLst>
                </a:gridCol>
                <a:gridCol w="2453519">
                  <a:extLst>
                    <a:ext uri="{9D8B030D-6E8A-4147-A177-3AD203B41FA5}">
                      <a16:colId xmlns:a16="http://schemas.microsoft.com/office/drawing/2014/main" val="169990821"/>
                    </a:ext>
                  </a:extLst>
                </a:gridCol>
              </a:tblGrid>
              <a:tr h="6633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ID</a:t>
                      </a:r>
                      <a:endParaRPr lang="pt-BR" sz="85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Descrição do risco</a:t>
                      </a:r>
                      <a:endParaRPr lang="pt-BR" sz="850" b="1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Probabilidade (p)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1 - Baixo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2 - Media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3 - Alta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Impacto (i)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1 - Baixo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2 - Media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3 - Alta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Fator de risco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(P) x (i)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Ação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-Evitar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-Mitigar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Como ?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extLst>
                  <a:ext uri="{0D108BD9-81ED-4DB2-BD59-A6C34878D82A}">
                    <a16:rowId xmlns:a16="http://schemas.microsoft.com/office/drawing/2014/main" val="3956309197"/>
                  </a:ext>
                </a:extLst>
              </a:tr>
              <a:tr h="4008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1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Perda dos fundadores que são profissionais chaves 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1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3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3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Mitigar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Treinando MindSet de todos os membros e preparando eles para se acaso ocorrer, se tornarem o "Fundador" dado ao momento.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extLst>
                  <a:ext uri="{0D108BD9-81ED-4DB2-BD59-A6C34878D82A}">
                    <a16:rowId xmlns:a16="http://schemas.microsoft.com/office/drawing/2014/main" val="4053564410"/>
                  </a:ext>
                </a:extLst>
              </a:tr>
              <a:tr h="53208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2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Perca de equipamentos dos membros , </a:t>
                      </a:r>
                      <a:b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afetando o desenvolvimento futuro do projeto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2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3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6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Evitar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Para diminuir o impacto, atualizaríamos o versionamento do projeto sempre que for modificado no git, para que os integrantes estivessem alinhados para a finalização.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extLst>
                  <a:ext uri="{0D108BD9-81ED-4DB2-BD59-A6C34878D82A}">
                    <a16:rowId xmlns:a16="http://schemas.microsoft.com/office/drawing/2014/main" val="3670879615"/>
                  </a:ext>
                </a:extLst>
              </a:tr>
              <a:tr h="4008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3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Problemas de redes e conexão dos funcionarios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3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3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9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Mitigar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Buscar soluções de conexões alternativas como redes de dados moveis no aparelho celular.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extLst>
                  <a:ext uri="{0D108BD9-81ED-4DB2-BD59-A6C34878D82A}">
                    <a16:rowId xmlns:a16="http://schemas.microsoft.com/office/drawing/2014/main" val="3777841684"/>
                  </a:ext>
                </a:extLst>
              </a:tr>
              <a:tr h="66330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4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Falta de entrosamento da equipe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2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2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4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Mitigar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• Conversas descontraidas afins de entrosamento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• Ambiente descontraido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• Criar laços de amizade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• Empatia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extLst>
                  <a:ext uri="{0D108BD9-81ED-4DB2-BD59-A6C34878D82A}">
                    <a16:rowId xmlns:a16="http://schemas.microsoft.com/office/drawing/2014/main" val="898867512"/>
                  </a:ext>
                </a:extLst>
              </a:tr>
              <a:tr h="4008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5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Produtividade não suficiente para realização das entregas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2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2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4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Evitar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Ter uma boa organização e um bom planejamento, uso da técnica de gerenciamento de tarefas "Fibonacci"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extLst>
                  <a:ext uri="{0D108BD9-81ED-4DB2-BD59-A6C34878D82A}">
                    <a16:rowId xmlns:a16="http://schemas.microsoft.com/office/drawing/2014/main" val="2644078542"/>
                  </a:ext>
                </a:extLst>
              </a:tr>
              <a:tr h="53208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6</a:t>
                      </a:r>
                      <a:endParaRPr lang="pt-BR" sz="850" b="1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Problemas com a manutenção do tempo em relação </a:t>
                      </a:r>
                      <a:b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</a:br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aos prazos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1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3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3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>
                          <a:effectLst/>
                          <a:latin typeface="Montserrat" panose="02000505000000020004" pitchFamily="2" charset="0"/>
                        </a:rPr>
                        <a:t>Evitar</a:t>
                      </a:r>
                      <a:endParaRPr lang="pt-BR" sz="850" b="0" i="0" u="none" strike="noStrike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50" u="none" strike="noStrike" dirty="0">
                          <a:effectLst/>
                          <a:latin typeface="Montserrat" panose="02000505000000020004" pitchFamily="2" charset="0"/>
                        </a:rPr>
                        <a:t>Se comunicar com  a equipe sobre os status do desenvolvimento das tarefas designadas, propondo metas para ter uma linha de raciocínio</a:t>
                      </a:r>
                      <a:endParaRPr lang="pt-BR" sz="85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marL="7516" marR="7516" marT="7516" marB="0" anchor="ctr"/>
                </a:tc>
                <a:extLst>
                  <a:ext uri="{0D108BD9-81ED-4DB2-BD59-A6C34878D82A}">
                    <a16:rowId xmlns:a16="http://schemas.microsoft.com/office/drawing/2014/main" val="442128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567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LLD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7" name="Imagem 6" descr="Diagrama, Linha do tempo&#10;&#10;Descrição gerada automaticamente">
            <a:extLst>
              <a:ext uri="{FF2B5EF4-FFF2-40B4-BE49-F238E27FC236}">
                <a16:creationId xmlns:a16="http://schemas.microsoft.com/office/drawing/2014/main" id="{7C588B08-0AE0-40A7-B9EE-12F5EA7BC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3" b="10850"/>
          <a:stretch/>
        </p:blipFill>
        <p:spPr>
          <a:xfrm>
            <a:off x="806822" y="1337982"/>
            <a:ext cx="7278931" cy="36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454F5B"/>
                </a:solidFill>
              </a:rPr>
              <a:t>Modelo de Custo de provisionamento em nuvem</a:t>
            </a:r>
            <a:endParaRPr sz="24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FDE865-300E-4BB9-9C25-7D3E8AAC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58" y="1515840"/>
            <a:ext cx="6481483" cy="33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Modelo de dados lógico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354322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7CACD3-561E-491C-8BBD-8787A649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02" y="1458448"/>
            <a:ext cx="6224995" cy="36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446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Analytics - Temperatura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FB7E66-1404-4B17-9C39-AA48CEB9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577" y="1596133"/>
            <a:ext cx="55149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Analytics - Umidade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DC92C8-C22C-4027-9DFA-E8E7DFAE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555792"/>
            <a:ext cx="55149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90279" y="3231370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web da nossa empresa.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C714CEA-6D5E-4E85-A428-D577CCD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67" y="843148"/>
            <a:ext cx="3776816" cy="2196399"/>
          </a:xfrm>
          <a:prstGeom prst="rect">
            <a:avLst/>
          </a:prstGeom>
        </p:spPr>
      </p:pic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Manual de instalação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0E3F7C-B60B-4E88-8964-94737A9A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1" y="1552165"/>
            <a:ext cx="4824993" cy="2747133"/>
          </a:xfrm>
          <a:prstGeom prst="rect">
            <a:avLst/>
          </a:prstGeom>
        </p:spPr>
      </p:pic>
      <p:sp>
        <p:nvSpPr>
          <p:cNvPr id="7" name="Google Shape;226;p28">
            <a:extLst>
              <a:ext uri="{FF2B5EF4-FFF2-40B4-BE49-F238E27FC236}">
                <a16:creationId xmlns:a16="http://schemas.microsoft.com/office/drawing/2014/main" id="{10A8E844-8160-4F11-8A61-E33BE6ACEDBF}"/>
              </a:ext>
            </a:extLst>
          </p:cNvPr>
          <p:cNvSpPr txBox="1">
            <a:spLocks/>
          </p:cNvSpPr>
          <p:nvPr/>
        </p:nvSpPr>
        <p:spPr>
          <a:xfrm>
            <a:off x="5800658" y="3613365"/>
            <a:ext cx="3304817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54F5B"/>
                </a:solidFill>
              </a:rPr>
              <a:t>Aplicação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54F5B"/>
                </a:solidFill>
              </a:rPr>
              <a:t>Técnicos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54F5B"/>
                </a:solidFill>
              </a:rPr>
              <a:t>Proposta</a:t>
            </a:r>
          </a:p>
        </p:txBody>
      </p:sp>
    </p:spTree>
    <p:extLst>
      <p:ext uri="{BB962C8B-B14F-4D97-AF65-F5344CB8AC3E}">
        <p14:creationId xmlns:p14="http://schemas.microsoft.com/office/powerpoint/2010/main" val="322937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Fluxograma Atendimento Suporte 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4" name="Imagem 3" descr="Diagrama, Esquemático&#10;&#10;Descrição gerada automaticamente">
            <a:extLst>
              <a:ext uri="{FF2B5EF4-FFF2-40B4-BE49-F238E27FC236}">
                <a16:creationId xmlns:a16="http://schemas.microsoft.com/office/drawing/2014/main" id="{C39B2ED9-91C1-4DCB-8016-90E45BC51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282" y="1365218"/>
            <a:ext cx="3376091" cy="35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71029" y="621401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669093" y="2165586"/>
            <a:ext cx="1489200" cy="3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451348" y="2177549"/>
            <a:ext cx="1489200" cy="3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l="6111" r="6111"/>
          <a:stretch/>
        </p:blipFill>
        <p:spPr>
          <a:xfrm>
            <a:off x="4031553" y="257376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 rotWithShape="1">
          <a:blip r:embed="rId4"/>
          <a:srcRect t="14254" b="29496"/>
          <a:stretch/>
        </p:blipFill>
        <p:spPr>
          <a:xfrm>
            <a:off x="5414533" y="53404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1196188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685388" y="53714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760698" y="41565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6"/>
          <a:srcRect t="185" b="185"/>
          <a:stretch/>
        </p:blipFill>
        <p:spPr>
          <a:xfrm>
            <a:off x="676069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576;p43">
            <a:extLst>
              <a:ext uri="{FF2B5EF4-FFF2-40B4-BE49-F238E27FC236}">
                <a16:creationId xmlns:a16="http://schemas.microsoft.com/office/drawing/2014/main" id="{EB867C0F-0F70-4837-B6FC-087E79876405}"/>
              </a:ext>
            </a:extLst>
          </p:cNvPr>
          <p:cNvPicPr preferRelativeResize="0"/>
          <p:nvPr/>
        </p:nvPicPr>
        <p:blipFill>
          <a:blip r:embed="rId7"/>
          <a:srcRect l="1055" r="1055"/>
          <a:stretch/>
        </p:blipFill>
        <p:spPr>
          <a:xfrm>
            <a:off x="119618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4" grpId="0"/>
      <p:bldP spid="13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Ferramenta Help Desk - Jira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B1916D-481D-4DB9-8FDD-A0F445D7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69" y="1399067"/>
            <a:ext cx="7187453" cy="35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0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Conclusão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5" name="Google Shape;226;p28">
            <a:extLst>
              <a:ext uri="{FF2B5EF4-FFF2-40B4-BE49-F238E27FC236}">
                <a16:creationId xmlns:a16="http://schemas.microsoft.com/office/drawing/2014/main" id="{9CB24233-04A0-47F4-9D40-3B82447285E9}"/>
              </a:ext>
            </a:extLst>
          </p:cNvPr>
          <p:cNvSpPr txBox="1">
            <a:spLocks/>
          </p:cNvSpPr>
          <p:nvPr/>
        </p:nvSpPr>
        <p:spPr>
          <a:xfrm>
            <a:off x="738265" y="1990165"/>
            <a:ext cx="7125575" cy="19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pt-BR" sz="2400" dirty="0">
              <a:solidFill>
                <a:srgbClr val="454F5B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54F5B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54F5B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54F5B"/>
                </a:solidFill>
              </a:rPr>
              <a:t>Trabalho em equipe - Resiliência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54F5B"/>
                </a:solidFill>
              </a:rPr>
              <a:t>Manipulação de API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54F5B"/>
                </a:solidFill>
              </a:rPr>
              <a:t>Gerenciamento de tempo</a:t>
            </a:r>
          </a:p>
        </p:txBody>
      </p:sp>
    </p:spTree>
    <p:extLst>
      <p:ext uri="{BB962C8B-B14F-4D97-AF65-F5344CB8AC3E}">
        <p14:creationId xmlns:p14="http://schemas.microsoft.com/office/powerpoint/2010/main" val="55795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3137" y="2859483"/>
            <a:ext cx="71977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3" y="1160768"/>
            <a:ext cx="3752165" cy="3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841391" y="1626467"/>
            <a:ext cx="518258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árvores;</a:t>
            </a:r>
          </a:p>
          <a:p>
            <a:pPr>
              <a:buClr>
                <a:schemeClr val="accent1"/>
              </a:buClr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São sensíveis a temperatura e umidade.</a:t>
            </a:r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627167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HLD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4" name="Imagem 3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94020EF8-9653-407F-A21A-DC403A9B2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5" b="33909"/>
          <a:stretch/>
        </p:blipFill>
        <p:spPr>
          <a:xfrm>
            <a:off x="218716" y="1520663"/>
            <a:ext cx="8800698" cy="3075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0117D-12A8-4781-BFE5-68206716A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Formação da equipe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160AD-D64E-4B0A-8A42-846C445D1C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 dirty="0"/>
          </a:p>
        </p:txBody>
      </p:sp>
      <p:sp>
        <p:nvSpPr>
          <p:cNvPr id="20" name="Google Shape;572;p43">
            <a:extLst>
              <a:ext uri="{FF2B5EF4-FFF2-40B4-BE49-F238E27FC236}">
                <a16:creationId xmlns:a16="http://schemas.microsoft.com/office/drawing/2014/main" id="{725C3763-8D83-4B30-9D3C-9CAB787641A4}"/>
              </a:ext>
            </a:extLst>
          </p:cNvPr>
          <p:cNvSpPr txBox="1"/>
          <p:nvPr/>
        </p:nvSpPr>
        <p:spPr>
          <a:xfrm>
            <a:off x="1014739" y="3098262"/>
            <a:ext cx="1670566" cy="3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574;p43">
            <a:extLst>
              <a:ext uri="{FF2B5EF4-FFF2-40B4-BE49-F238E27FC236}">
                <a16:creationId xmlns:a16="http://schemas.microsoft.com/office/drawing/2014/main" id="{AD21A6C6-6BE3-4CE8-A671-7AEEC37A7796}"/>
              </a:ext>
            </a:extLst>
          </p:cNvPr>
          <p:cNvSpPr txBox="1"/>
          <p:nvPr/>
        </p:nvSpPr>
        <p:spPr>
          <a:xfrm>
            <a:off x="3624979" y="3124225"/>
            <a:ext cx="1670565" cy="392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" name="Google Shape;578;p43">
            <a:extLst>
              <a:ext uri="{FF2B5EF4-FFF2-40B4-BE49-F238E27FC236}">
                <a16:creationId xmlns:a16="http://schemas.microsoft.com/office/drawing/2014/main" id="{8F378E1C-9C25-43E1-B300-F51CBBC07680}"/>
              </a:ext>
            </a:extLst>
          </p:cNvPr>
          <p:cNvPicPr preferRelativeResize="0"/>
          <p:nvPr/>
        </p:nvPicPr>
        <p:blipFill rotWithShape="1">
          <a:blip r:embed="rId3"/>
          <a:srcRect t="14254" b="29496"/>
          <a:stretch/>
        </p:blipFill>
        <p:spPr>
          <a:xfrm>
            <a:off x="3715662" y="148071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" name="Google Shape;577;p43">
            <a:extLst>
              <a:ext uri="{FF2B5EF4-FFF2-40B4-BE49-F238E27FC236}">
                <a16:creationId xmlns:a16="http://schemas.microsoft.com/office/drawing/2014/main" id="{F60D3042-87D7-4388-816D-3C583D2B5BB5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1105422" y="148071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572;p43">
            <a:extLst>
              <a:ext uri="{FF2B5EF4-FFF2-40B4-BE49-F238E27FC236}">
                <a16:creationId xmlns:a16="http://schemas.microsoft.com/office/drawing/2014/main" id="{7F3B4421-7CE3-41AC-ADC4-1AEBE935CFFE}"/>
              </a:ext>
            </a:extLst>
          </p:cNvPr>
          <p:cNvSpPr txBox="1"/>
          <p:nvPr/>
        </p:nvSpPr>
        <p:spPr>
          <a:xfrm>
            <a:off x="6307000" y="3124226"/>
            <a:ext cx="1489200" cy="23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16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" name="Google Shape;576;p43">
            <a:extLst>
              <a:ext uri="{FF2B5EF4-FFF2-40B4-BE49-F238E27FC236}">
                <a16:creationId xmlns:a16="http://schemas.microsoft.com/office/drawing/2014/main" id="{8976E83C-B68D-46A5-8F1A-B18BBEB0F81B}"/>
              </a:ext>
            </a:extLst>
          </p:cNvPr>
          <p:cNvPicPr preferRelativeResize="0"/>
          <p:nvPr/>
        </p:nvPicPr>
        <p:blipFill>
          <a:blip r:embed="rId5"/>
          <a:srcRect t="185" b="185"/>
          <a:stretch/>
        </p:blipFill>
        <p:spPr>
          <a:xfrm>
            <a:off x="6307000" y="148072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E476F18-500D-4971-A903-A4C28DC2F16F}"/>
              </a:ext>
            </a:extLst>
          </p:cNvPr>
          <p:cNvSpPr txBox="1"/>
          <p:nvPr/>
        </p:nvSpPr>
        <p:spPr>
          <a:xfrm>
            <a:off x="888861" y="3618788"/>
            <a:ext cx="1922321" cy="1077218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Scrum Master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Tech Lead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DBA</a:t>
            </a:r>
          </a:p>
          <a:p>
            <a:pPr lvl="1"/>
            <a:endParaRPr lang="pt-BR" sz="1600" dirty="0">
              <a:solidFill>
                <a:schemeClr val="tx1">
                  <a:lumMod val="50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21A5C3-5D3F-4D86-9AE7-EC32B2920344}"/>
              </a:ext>
            </a:extLst>
          </p:cNvPr>
          <p:cNvSpPr txBox="1"/>
          <p:nvPr/>
        </p:nvSpPr>
        <p:spPr>
          <a:xfrm>
            <a:off x="6198720" y="3618789"/>
            <a:ext cx="1705760" cy="1077218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Front-End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Suporte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DBA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50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DA5A68E-2706-4085-83FA-0391A5478D1F}"/>
              </a:ext>
            </a:extLst>
          </p:cNvPr>
          <p:cNvSpPr txBox="1"/>
          <p:nvPr/>
        </p:nvSpPr>
        <p:spPr>
          <a:xfrm>
            <a:off x="3499100" y="3621895"/>
            <a:ext cx="1922321" cy="1077218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Scrum Master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Tech Lead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DBA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tx1">
                  <a:lumMod val="50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3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4C975-27EA-4617-9A47-DADFB441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566466"/>
            <a:ext cx="7761600" cy="493500"/>
          </a:xfrm>
        </p:spPr>
        <p:txBody>
          <a:bodyPr/>
          <a:lstStyle/>
          <a:p>
            <a:r>
              <a:rPr lang="pt-BR" dirty="0"/>
              <a:t>Formação da equipe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F27E9-A6D4-4F44-9314-DEEFEC0F4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 dirty="0"/>
          </a:p>
        </p:txBody>
      </p:sp>
      <p:pic>
        <p:nvPicPr>
          <p:cNvPr id="8" name="Google Shape;575;p43">
            <a:extLst>
              <a:ext uri="{FF2B5EF4-FFF2-40B4-BE49-F238E27FC236}">
                <a16:creationId xmlns:a16="http://schemas.microsoft.com/office/drawing/2014/main" id="{D0877023-B18E-47DD-A905-CEEB715FEA01}"/>
              </a:ext>
            </a:extLst>
          </p:cNvPr>
          <p:cNvPicPr preferRelativeResize="0"/>
          <p:nvPr/>
        </p:nvPicPr>
        <p:blipFill>
          <a:blip r:embed="rId2"/>
          <a:srcRect l="6111" r="6111"/>
          <a:stretch/>
        </p:blipFill>
        <p:spPr>
          <a:xfrm>
            <a:off x="5742018" y="1439359"/>
            <a:ext cx="1543055" cy="15430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9" name="Google Shape;573;p43">
            <a:extLst>
              <a:ext uri="{FF2B5EF4-FFF2-40B4-BE49-F238E27FC236}">
                <a16:creationId xmlns:a16="http://schemas.microsoft.com/office/drawing/2014/main" id="{EEDFD870-72C8-4786-9F19-C47110FBCAFE}"/>
              </a:ext>
            </a:extLst>
          </p:cNvPr>
          <p:cNvSpPr txBox="1"/>
          <p:nvPr/>
        </p:nvSpPr>
        <p:spPr>
          <a:xfrm>
            <a:off x="1820587" y="3065092"/>
            <a:ext cx="2219162" cy="25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sz="1800" dirty="0">
                <a:latin typeface="Montserrat"/>
                <a:ea typeface="Montserrat"/>
                <a:cs typeface="Montserrat"/>
                <a:sym typeface="Montserrat"/>
              </a:rPr>
            </a:b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576;p43">
            <a:extLst>
              <a:ext uri="{FF2B5EF4-FFF2-40B4-BE49-F238E27FC236}">
                <a16:creationId xmlns:a16="http://schemas.microsoft.com/office/drawing/2014/main" id="{955923D8-26FC-4E4B-B1FE-43BC620E3E82}"/>
              </a:ext>
            </a:extLst>
          </p:cNvPr>
          <p:cNvPicPr preferRelativeResize="0"/>
          <p:nvPr/>
        </p:nvPicPr>
        <p:blipFill>
          <a:blip r:embed="rId3"/>
          <a:srcRect l="1055" r="1055"/>
          <a:stretch/>
        </p:blipFill>
        <p:spPr>
          <a:xfrm>
            <a:off x="2158641" y="1439359"/>
            <a:ext cx="1543055" cy="15430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" name="Google Shape;573;p43">
            <a:extLst>
              <a:ext uri="{FF2B5EF4-FFF2-40B4-BE49-F238E27FC236}">
                <a16:creationId xmlns:a16="http://schemas.microsoft.com/office/drawing/2014/main" id="{3CF9B61F-6E48-416C-9673-3A71C6840864}"/>
              </a:ext>
            </a:extLst>
          </p:cNvPr>
          <p:cNvSpPr txBox="1"/>
          <p:nvPr/>
        </p:nvSpPr>
        <p:spPr>
          <a:xfrm>
            <a:off x="5403963" y="3065092"/>
            <a:ext cx="2219163" cy="25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br>
              <a:rPr lang="en" sz="1800" dirty="0">
                <a:latin typeface="Montserrat"/>
                <a:ea typeface="Montserrat"/>
                <a:cs typeface="Montserrat"/>
                <a:sym typeface="Montserrat"/>
              </a:rPr>
            </a:br>
            <a:endParaRPr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00C16AB-C44F-4875-92FD-BAE508857BB7}"/>
              </a:ext>
            </a:extLst>
          </p:cNvPr>
          <p:cNvSpPr txBox="1"/>
          <p:nvPr/>
        </p:nvSpPr>
        <p:spPr>
          <a:xfrm>
            <a:off x="2063823" y="3397415"/>
            <a:ext cx="1732689" cy="83099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Full-Stack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DBA</a:t>
            </a:r>
          </a:p>
          <a:p>
            <a:pPr lvl="1"/>
            <a:endParaRPr lang="pt-BR" sz="1600" dirty="0">
              <a:solidFill>
                <a:schemeClr val="tx1">
                  <a:lumMod val="50000"/>
                </a:schemeClr>
              </a:solidFill>
              <a:latin typeface="Montserrat" panose="02000505000000020004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D698B9-47AD-4304-8B8E-D8B603317422}"/>
              </a:ext>
            </a:extLst>
          </p:cNvPr>
          <p:cNvSpPr txBox="1"/>
          <p:nvPr/>
        </p:nvSpPr>
        <p:spPr>
          <a:xfrm>
            <a:off x="5373648" y="3397416"/>
            <a:ext cx="2279791" cy="830997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Product Manager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1">
                    <a:lumMod val="50000"/>
                  </a:schemeClr>
                </a:solidFill>
                <a:latin typeface="Montserrat" panose="02000505000000020004" pitchFamily="2" charset="0"/>
              </a:rPr>
              <a:t>DBA</a:t>
            </a:r>
          </a:p>
          <a:p>
            <a:pPr lvl="1"/>
            <a:endParaRPr lang="pt-BR" sz="1600" dirty="0">
              <a:solidFill>
                <a:schemeClr val="tx1">
                  <a:lumMod val="50000"/>
                </a:schemeClr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4C975-27EA-4617-9A47-DADFB441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566466"/>
            <a:ext cx="7761600" cy="493500"/>
          </a:xfrm>
        </p:spPr>
        <p:txBody>
          <a:bodyPr/>
          <a:lstStyle/>
          <a:p>
            <a:r>
              <a:rPr lang="pt-BR" dirty="0"/>
              <a:t>Metodologia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F27E9-A6D4-4F44-9314-DEEFEC0F4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 dirty="0"/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3D025F9E-075F-4F6D-804D-0B5FE1A3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45" y="1477272"/>
            <a:ext cx="1972235" cy="1972235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A819209-79CF-432D-85E5-05B4D036938C}"/>
              </a:ext>
            </a:extLst>
          </p:cNvPr>
          <p:cNvSpPr txBox="1">
            <a:spLocks/>
          </p:cNvSpPr>
          <p:nvPr/>
        </p:nvSpPr>
        <p:spPr>
          <a:xfrm>
            <a:off x="956555" y="3866813"/>
            <a:ext cx="2051125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4400" dirty="0">
                <a:solidFill>
                  <a:schemeClr val="accent1"/>
                </a:solidFill>
              </a:rPr>
              <a:t>Scrum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1884D77-818B-4C6C-B4EB-53AB3564C077}"/>
              </a:ext>
            </a:extLst>
          </p:cNvPr>
          <p:cNvSpPr txBox="1">
            <a:spLocks/>
          </p:cNvSpPr>
          <p:nvPr/>
        </p:nvSpPr>
        <p:spPr>
          <a:xfrm>
            <a:off x="4572000" y="3449507"/>
            <a:ext cx="4484144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Etapas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Flexibilização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Melhores resultados</a:t>
            </a:r>
          </a:p>
        </p:txBody>
      </p:sp>
    </p:spTree>
    <p:extLst>
      <p:ext uri="{BB962C8B-B14F-4D97-AF65-F5344CB8AC3E}">
        <p14:creationId xmlns:p14="http://schemas.microsoft.com/office/powerpoint/2010/main" val="402238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4C975-27EA-4617-9A47-DADFB4410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0" y="566466"/>
            <a:ext cx="7761600" cy="493500"/>
          </a:xfrm>
        </p:spPr>
        <p:txBody>
          <a:bodyPr/>
          <a:lstStyle/>
          <a:p>
            <a:r>
              <a:rPr lang="pt-BR" dirty="0"/>
              <a:t>Gerenciamento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F27E9-A6D4-4F44-9314-DEEFEC0F4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FA819209-79CF-432D-85E5-05B4D036938C}"/>
              </a:ext>
            </a:extLst>
          </p:cNvPr>
          <p:cNvSpPr txBox="1">
            <a:spLocks/>
          </p:cNvSpPr>
          <p:nvPr/>
        </p:nvSpPr>
        <p:spPr>
          <a:xfrm>
            <a:off x="1511149" y="3696257"/>
            <a:ext cx="149222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3600" dirty="0">
                <a:solidFill>
                  <a:schemeClr val="accent1"/>
                </a:solidFill>
              </a:rPr>
              <a:t>Trello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1884D77-818B-4C6C-B4EB-53AB3564C077}"/>
              </a:ext>
            </a:extLst>
          </p:cNvPr>
          <p:cNvSpPr txBox="1">
            <a:spLocks/>
          </p:cNvSpPr>
          <p:nvPr/>
        </p:nvSpPr>
        <p:spPr>
          <a:xfrm>
            <a:off x="4991548" y="3202757"/>
            <a:ext cx="4484144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Reuniões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Tarefas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Mapeamento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F6BDB27-D5DE-419D-B900-4AA3A5F36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29" y="1752320"/>
            <a:ext cx="1638860" cy="163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20312"/>
      </p:ext>
    </p:extLst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Personalizada 5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242424"/>
      </a:accent1>
      <a:accent2>
        <a:srgbClr val="EDB668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</TotalTime>
  <Words>523</Words>
  <Application>Microsoft Office PowerPoint</Application>
  <PresentationFormat>Apresentação na tela (16:9)</PresentationFormat>
  <Paragraphs>170</Paragraphs>
  <Slides>22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Montserrat</vt:lpstr>
      <vt:lpstr>Desdemona template</vt:lpstr>
      <vt:lpstr>Apresentação do PowerPoint</vt:lpstr>
      <vt:lpstr>Equipe</vt:lpstr>
      <vt:lpstr>Contextualização</vt:lpstr>
      <vt:lpstr>Contextualização</vt:lpstr>
      <vt:lpstr>HLD</vt:lpstr>
      <vt:lpstr>Formação da equipe</vt:lpstr>
      <vt:lpstr>Formação da equipe</vt:lpstr>
      <vt:lpstr>Metodologia</vt:lpstr>
      <vt:lpstr>Gerenciamento</vt:lpstr>
      <vt:lpstr>BackLog / Sprints</vt:lpstr>
      <vt:lpstr>Gestão de riscos</vt:lpstr>
      <vt:lpstr>LLD</vt:lpstr>
      <vt:lpstr>Modelo de Custo de provisionamento em nuvem</vt:lpstr>
      <vt:lpstr>Modelo de dados lógico</vt:lpstr>
      <vt:lpstr>Especificação dos Analytics - Temperatura</vt:lpstr>
      <vt:lpstr>Especificação dos Analytics - Umidade</vt:lpstr>
      <vt:lpstr>Apresentação do PowerPoint</vt:lpstr>
      <vt:lpstr>Manual de instalação</vt:lpstr>
      <vt:lpstr>Fluxograma Atendimento Suporte </vt:lpstr>
      <vt:lpstr>Ferramenta Help Desk - Jira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MATEUS ARAUJO NASCIMENTO</cp:lastModifiedBy>
  <cp:revision>72</cp:revision>
  <dcterms:modified xsi:type="dcterms:W3CDTF">2021-06-11T01:21:55Z</dcterms:modified>
</cp:coreProperties>
</file>